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owl with salmon cakes, salad and houmo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owl of pappardelle pasta with parsley butter, roasted hazelnuts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Line"/>
          <p:cNvSpPr/>
          <p:nvPr/>
        </p:nvSpPr>
        <p:spPr>
          <a:xfrm flipV="1">
            <a:off x="6427070" y="1204006"/>
            <a:ext cx="1" cy="749302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72" name="Line"/>
          <p:cNvSpPr/>
          <p:nvPr/>
        </p:nvSpPr>
        <p:spPr>
          <a:xfrm>
            <a:off x="3499193" y="2775047"/>
            <a:ext cx="1196408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73" name="Media Function…"/>
          <p:cNvSpPr/>
          <p:nvPr/>
        </p:nvSpPr>
        <p:spPr>
          <a:xfrm>
            <a:off x="4459658" y="2140047"/>
            <a:ext cx="6348963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Media Function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8ms processing time ITS=x</a:t>
            </a:r>
          </a:p>
        </p:txBody>
      </p:sp>
      <p:sp>
        <p:nvSpPr>
          <p:cNvPr id="174" name="MF 1ms ITS=x"/>
          <p:cNvSpPr/>
          <p:nvPr/>
        </p:nvSpPr>
        <p:spPr>
          <a:xfrm>
            <a:off x="11620624" y="2140047"/>
            <a:ext cx="1699015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MF 1ms ITS=x</a:t>
            </a:r>
          </a:p>
        </p:txBody>
      </p:sp>
      <p:sp>
        <p:nvSpPr>
          <p:cNvPr id="175" name="Video 1…"/>
          <p:cNvSpPr/>
          <p:nvPr/>
        </p:nvSpPr>
        <p:spPr>
          <a:xfrm>
            <a:off x="1948639" y="2140047"/>
            <a:ext cx="1699016" cy="12700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Video 1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ITS X</a:t>
            </a:r>
          </a:p>
        </p:txBody>
      </p:sp>
      <p:sp>
        <p:nvSpPr>
          <p:cNvPr id="176" name="Video 2…"/>
          <p:cNvSpPr/>
          <p:nvPr/>
        </p:nvSpPr>
        <p:spPr>
          <a:xfrm>
            <a:off x="1948639" y="3706611"/>
            <a:ext cx="1699016" cy="12700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Video 2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ITS X</a:t>
            </a:r>
          </a:p>
        </p:txBody>
      </p:sp>
      <p:sp>
        <p:nvSpPr>
          <p:cNvPr id="177" name="Line"/>
          <p:cNvSpPr/>
          <p:nvPr/>
        </p:nvSpPr>
        <p:spPr>
          <a:xfrm>
            <a:off x="-717841" y="1209867"/>
            <a:ext cx="2052225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78" name="t=0ms"/>
          <p:cNvSpPr txBox="1"/>
          <p:nvPr/>
        </p:nvSpPr>
        <p:spPr>
          <a:xfrm>
            <a:off x="3504335" y="350408"/>
            <a:ext cx="1643659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t=0ms</a:t>
            </a:r>
          </a:p>
        </p:txBody>
      </p:sp>
      <p:sp>
        <p:nvSpPr>
          <p:cNvPr id="179" name="t=8"/>
          <p:cNvSpPr txBox="1"/>
          <p:nvPr/>
        </p:nvSpPr>
        <p:spPr>
          <a:xfrm>
            <a:off x="10253330" y="350408"/>
            <a:ext cx="932261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t=8</a:t>
            </a:r>
          </a:p>
        </p:txBody>
      </p:sp>
      <p:sp>
        <p:nvSpPr>
          <p:cNvPr id="180" name="t=9"/>
          <p:cNvSpPr txBox="1"/>
          <p:nvPr/>
        </p:nvSpPr>
        <p:spPr>
          <a:xfrm>
            <a:off x="13060134" y="350408"/>
            <a:ext cx="932260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t=9</a:t>
            </a:r>
          </a:p>
        </p:txBody>
      </p:sp>
      <p:sp>
        <p:nvSpPr>
          <p:cNvPr id="181" name="Line"/>
          <p:cNvSpPr/>
          <p:nvPr/>
        </p:nvSpPr>
        <p:spPr>
          <a:xfrm flipV="1">
            <a:off x="15496546" y="1037425"/>
            <a:ext cx="1" cy="749302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82" name="ITS=x timing plane…"/>
          <p:cNvSpPr txBox="1"/>
          <p:nvPr/>
        </p:nvSpPr>
        <p:spPr>
          <a:xfrm>
            <a:off x="14665673" y="8950380"/>
            <a:ext cx="6036420" cy="1755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0"/>
              </a:spcBef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ITS=x timing plane</a:t>
            </a:r>
          </a:p>
          <a:p>
            <a:pPr>
              <a:spcBef>
                <a:spcPts val="0"/>
              </a:spcBef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Video Mixer accesses media </a:t>
            </a:r>
          </a:p>
          <a:p>
            <a:pPr>
              <a:spcBef>
                <a:spcPts val="0"/>
              </a:spcBef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 frame behind realtime</a:t>
            </a:r>
          </a:p>
        </p:txBody>
      </p:sp>
      <p:sp>
        <p:nvSpPr>
          <p:cNvPr id="183" name="t=20ms"/>
          <p:cNvSpPr txBox="1"/>
          <p:nvPr/>
        </p:nvSpPr>
        <p:spPr>
          <a:xfrm>
            <a:off x="15074710" y="350408"/>
            <a:ext cx="1948459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t=20ms</a:t>
            </a:r>
          </a:p>
        </p:txBody>
      </p:sp>
      <p:sp>
        <p:nvSpPr>
          <p:cNvPr id="184" name="…"/>
          <p:cNvSpPr txBox="1"/>
          <p:nvPr/>
        </p:nvSpPr>
        <p:spPr>
          <a:xfrm>
            <a:off x="13935612" y="2387945"/>
            <a:ext cx="723901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…</a:t>
            </a:r>
          </a:p>
        </p:txBody>
      </p:sp>
      <p:sp>
        <p:nvSpPr>
          <p:cNvPr id="185" name="Vision Mixer"/>
          <p:cNvSpPr/>
          <p:nvPr/>
        </p:nvSpPr>
        <p:spPr>
          <a:xfrm>
            <a:off x="15511068" y="1840591"/>
            <a:ext cx="3075361" cy="500204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Vision Mixer</a:t>
            </a:r>
          </a:p>
        </p:txBody>
      </p:sp>
      <p:sp>
        <p:nvSpPr>
          <p:cNvPr id="186" name="Line"/>
          <p:cNvSpPr/>
          <p:nvPr/>
        </p:nvSpPr>
        <p:spPr>
          <a:xfrm flipV="1">
            <a:off x="13300865" y="1295122"/>
            <a:ext cx="1" cy="749302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87" name="Line"/>
          <p:cNvSpPr/>
          <p:nvPr/>
        </p:nvSpPr>
        <p:spPr>
          <a:xfrm flipV="1">
            <a:off x="10795920" y="1197167"/>
            <a:ext cx="1" cy="749302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88" name="Line"/>
          <p:cNvSpPr/>
          <p:nvPr/>
        </p:nvSpPr>
        <p:spPr>
          <a:xfrm flipV="1">
            <a:off x="3634954" y="1197167"/>
            <a:ext cx="1" cy="749302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89" name="Line"/>
          <p:cNvSpPr/>
          <p:nvPr/>
        </p:nvSpPr>
        <p:spPr>
          <a:xfrm flipV="1">
            <a:off x="18573728" y="1037425"/>
            <a:ext cx="1" cy="749302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90" name="t=31ms"/>
          <p:cNvSpPr txBox="1"/>
          <p:nvPr/>
        </p:nvSpPr>
        <p:spPr>
          <a:xfrm>
            <a:off x="17599499" y="350408"/>
            <a:ext cx="1948459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t=31ms</a:t>
            </a:r>
          </a:p>
        </p:txBody>
      </p:sp>
      <p:sp>
        <p:nvSpPr>
          <p:cNvPr id="191" name="…"/>
          <p:cNvSpPr txBox="1"/>
          <p:nvPr/>
        </p:nvSpPr>
        <p:spPr>
          <a:xfrm>
            <a:off x="14171603" y="350408"/>
            <a:ext cx="723901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…</a:t>
            </a:r>
          </a:p>
        </p:txBody>
      </p:sp>
      <p:sp>
        <p:nvSpPr>
          <p:cNvPr id="192" name="ITS=x"/>
          <p:cNvSpPr txBox="1"/>
          <p:nvPr/>
        </p:nvSpPr>
        <p:spPr>
          <a:xfrm>
            <a:off x="7842332" y="9016096"/>
            <a:ext cx="1698652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ITS=x</a:t>
            </a:r>
          </a:p>
        </p:txBody>
      </p:sp>
      <p:sp>
        <p:nvSpPr>
          <p:cNvPr id="193" name="Line"/>
          <p:cNvSpPr/>
          <p:nvPr/>
        </p:nvSpPr>
        <p:spPr>
          <a:xfrm>
            <a:off x="1916365" y="8823704"/>
            <a:ext cx="1350883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94" name="Line"/>
          <p:cNvSpPr/>
          <p:nvPr/>
        </p:nvSpPr>
        <p:spPr>
          <a:xfrm>
            <a:off x="18538733" y="3866269"/>
            <a:ext cx="439583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95" name="New Flow…"/>
          <p:cNvSpPr txBox="1"/>
          <p:nvPr/>
        </p:nvSpPr>
        <p:spPr>
          <a:xfrm>
            <a:off x="19542835" y="3135445"/>
            <a:ext cx="3184246" cy="146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0"/>
              </a:spcBef>
            </a:pPr>
            <a:r>
              <a:t>New Flow</a:t>
            </a:r>
          </a:p>
          <a:p>
            <a:pPr>
              <a:spcBef>
                <a:spcPts val="0"/>
              </a:spcBef>
            </a:pPr>
            <a:r>
              <a:t>ITS is still x</a:t>
            </a:r>
          </a:p>
        </p:txBody>
      </p:sp>
      <p:sp>
        <p:nvSpPr>
          <p:cNvPr id="196" name="Line"/>
          <p:cNvSpPr/>
          <p:nvPr/>
        </p:nvSpPr>
        <p:spPr>
          <a:xfrm>
            <a:off x="3260396" y="4341611"/>
            <a:ext cx="12234823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97" name="x is a simply an arbirary timestamp"/>
          <p:cNvSpPr txBox="1"/>
          <p:nvPr/>
        </p:nvSpPr>
        <p:spPr>
          <a:xfrm>
            <a:off x="2057379" y="12061404"/>
            <a:ext cx="9588095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x is a simply an arbirary timestamp</a:t>
            </a:r>
          </a:p>
        </p:txBody>
      </p:sp>
      <p:sp>
        <p:nvSpPr>
          <p:cNvPr id="198" name="t=2"/>
          <p:cNvSpPr txBox="1"/>
          <p:nvPr/>
        </p:nvSpPr>
        <p:spPr>
          <a:xfrm>
            <a:off x="5884481" y="357247"/>
            <a:ext cx="932260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t=2</a:t>
            </a:r>
          </a:p>
        </p:txBody>
      </p:sp>
      <p:sp>
        <p:nvSpPr>
          <p:cNvPr id="199" name="MF 2ms ITS=x"/>
          <p:cNvSpPr/>
          <p:nvPr/>
        </p:nvSpPr>
        <p:spPr>
          <a:xfrm>
            <a:off x="4459658" y="3706611"/>
            <a:ext cx="1948459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MF 2ms ITS=x</a:t>
            </a:r>
          </a:p>
        </p:txBody>
      </p:sp>
      <p:sp>
        <p:nvSpPr>
          <p:cNvPr id="200" name="Video 3…"/>
          <p:cNvSpPr/>
          <p:nvPr/>
        </p:nvSpPr>
        <p:spPr>
          <a:xfrm>
            <a:off x="1948639" y="5451396"/>
            <a:ext cx="1699016" cy="12700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Video 3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ITS X</a:t>
            </a:r>
          </a:p>
        </p:txBody>
      </p:sp>
      <p:sp>
        <p:nvSpPr>
          <p:cNvPr id="201" name="Line"/>
          <p:cNvSpPr/>
          <p:nvPr/>
        </p:nvSpPr>
        <p:spPr>
          <a:xfrm>
            <a:off x="3260396" y="6213072"/>
            <a:ext cx="12234823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02" name="MF 2ms ITS=x"/>
          <p:cNvSpPr/>
          <p:nvPr/>
        </p:nvSpPr>
        <p:spPr>
          <a:xfrm>
            <a:off x="4463903" y="5509220"/>
            <a:ext cx="1948459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MF 2ms ITS=x</a:t>
            </a:r>
          </a:p>
        </p:txBody>
      </p:sp>
      <p:sp>
        <p:nvSpPr>
          <p:cNvPr id="203" name="MF variable delay"/>
          <p:cNvSpPr/>
          <p:nvPr/>
        </p:nvSpPr>
        <p:spPr>
          <a:xfrm>
            <a:off x="7224365" y="5509220"/>
            <a:ext cx="3580010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MF variable delay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Line"/>
          <p:cNvSpPr/>
          <p:nvPr/>
        </p:nvSpPr>
        <p:spPr>
          <a:xfrm flipV="1">
            <a:off x="6427070" y="1204006"/>
            <a:ext cx="1" cy="749302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06" name="Line"/>
          <p:cNvSpPr/>
          <p:nvPr/>
        </p:nvSpPr>
        <p:spPr>
          <a:xfrm>
            <a:off x="3499193" y="2775047"/>
            <a:ext cx="1196408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07" name="Media Function…"/>
          <p:cNvSpPr/>
          <p:nvPr/>
        </p:nvSpPr>
        <p:spPr>
          <a:xfrm>
            <a:off x="4459658" y="2140047"/>
            <a:ext cx="6348963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Media Function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8ms processing time ITS=x</a:t>
            </a:r>
          </a:p>
        </p:txBody>
      </p:sp>
      <p:sp>
        <p:nvSpPr>
          <p:cNvPr id="208" name="MF 1ms ITS=x"/>
          <p:cNvSpPr/>
          <p:nvPr/>
        </p:nvSpPr>
        <p:spPr>
          <a:xfrm>
            <a:off x="11620624" y="2140047"/>
            <a:ext cx="1699015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MF 1ms ITS=x</a:t>
            </a:r>
          </a:p>
        </p:txBody>
      </p:sp>
      <p:sp>
        <p:nvSpPr>
          <p:cNvPr id="209" name="Video 1…"/>
          <p:cNvSpPr/>
          <p:nvPr/>
        </p:nvSpPr>
        <p:spPr>
          <a:xfrm>
            <a:off x="1948639" y="2140047"/>
            <a:ext cx="1699016" cy="12700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Video 1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ITS X</a:t>
            </a:r>
          </a:p>
        </p:txBody>
      </p:sp>
      <p:sp>
        <p:nvSpPr>
          <p:cNvPr id="210" name="Line"/>
          <p:cNvSpPr/>
          <p:nvPr/>
        </p:nvSpPr>
        <p:spPr>
          <a:xfrm>
            <a:off x="-717841" y="1209867"/>
            <a:ext cx="2052225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1" name="t=0ms"/>
          <p:cNvSpPr txBox="1"/>
          <p:nvPr/>
        </p:nvSpPr>
        <p:spPr>
          <a:xfrm>
            <a:off x="3504335" y="350408"/>
            <a:ext cx="1643659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t=0ms</a:t>
            </a:r>
          </a:p>
        </p:txBody>
      </p:sp>
      <p:sp>
        <p:nvSpPr>
          <p:cNvPr id="212" name="t=8"/>
          <p:cNvSpPr txBox="1"/>
          <p:nvPr/>
        </p:nvSpPr>
        <p:spPr>
          <a:xfrm>
            <a:off x="10253330" y="350408"/>
            <a:ext cx="932261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t=8</a:t>
            </a:r>
          </a:p>
        </p:txBody>
      </p:sp>
      <p:sp>
        <p:nvSpPr>
          <p:cNvPr id="213" name="t=9"/>
          <p:cNvSpPr txBox="1"/>
          <p:nvPr/>
        </p:nvSpPr>
        <p:spPr>
          <a:xfrm>
            <a:off x="13060134" y="350408"/>
            <a:ext cx="932260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t=9</a:t>
            </a:r>
          </a:p>
        </p:txBody>
      </p:sp>
      <p:sp>
        <p:nvSpPr>
          <p:cNvPr id="214" name="Line"/>
          <p:cNvSpPr/>
          <p:nvPr/>
        </p:nvSpPr>
        <p:spPr>
          <a:xfrm flipV="1">
            <a:off x="15496546" y="1037425"/>
            <a:ext cx="1" cy="749302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5" name="ITS=x timing plane…"/>
          <p:cNvSpPr txBox="1"/>
          <p:nvPr/>
        </p:nvSpPr>
        <p:spPr>
          <a:xfrm>
            <a:off x="14665673" y="8950380"/>
            <a:ext cx="6036420" cy="1755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0"/>
              </a:spcBef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ITS=x timing plane</a:t>
            </a:r>
          </a:p>
          <a:p>
            <a:pPr>
              <a:spcBef>
                <a:spcPts val="0"/>
              </a:spcBef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Video Mixer accesses media </a:t>
            </a:r>
          </a:p>
          <a:p>
            <a:pPr>
              <a:spcBef>
                <a:spcPts val="0"/>
              </a:spcBef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 frame behind realtime</a:t>
            </a:r>
          </a:p>
        </p:txBody>
      </p:sp>
      <p:sp>
        <p:nvSpPr>
          <p:cNvPr id="216" name="t=20ms"/>
          <p:cNvSpPr txBox="1"/>
          <p:nvPr/>
        </p:nvSpPr>
        <p:spPr>
          <a:xfrm>
            <a:off x="15074710" y="350408"/>
            <a:ext cx="1948459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t=20ms</a:t>
            </a:r>
          </a:p>
        </p:txBody>
      </p:sp>
      <p:sp>
        <p:nvSpPr>
          <p:cNvPr id="217" name="…"/>
          <p:cNvSpPr txBox="1"/>
          <p:nvPr/>
        </p:nvSpPr>
        <p:spPr>
          <a:xfrm>
            <a:off x="13935612" y="2387945"/>
            <a:ext cx="723901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…</a:t>
            </a:r>
          </a:p>
        </p:txBody>
      </p:sp>
      <p:sp>
        <p:nvSpPr>
          <p:cNvPr id="218" name="Vision Mixer"/>
          <p:cNvSpPr/>
          <p:nvPr/>
        </p:nvSpPr>
        <p:spPr>
          <a:xfrm>
            <a:off x="15511068" y="1840591"/>
            <a:ext cx="3075361" cy="4546344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Vision Mixer</a:t>
            </a:r>
          </a:p>
        </p:txBody>
      </p:sp>
      <p:sp>
        <p:nvSpPr>
          <p:cNvPr id="219" name="Line"/>
          <p:cNvSpPr/>
          <p:nvPr/>
        </p:nvSpPr>
        <p:spPr>
          <a:xfrm flipV="1">
            <a:off x="13300865" y="1295122"/>
            <a:ext cx="1" cy="749302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0" name="Line"/>
          <p:cNvSpPr/>
          <p:nvPr/>
        </p:nvSpPr>
        <p:spPr>
          <a:xfrm flipV="1">
            <a:off x="10795920" y="1197167"/>
            <a:ext cx="1" cy="749302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1" name="Line"/>
          <p:cNvSpPr/>
          <p:nvPr/>
        </p:nvSpPr>
        <p:spPr>
          <a:xfrm flipV="1">
            <a:off x="3634954" y="1197167"/>
            <a:ext cx="1" cy="749302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2" name="Line"/>
          <p:cNvSpPr/>
          <p:nvPr/>
        </p:nvSpPr>
        <p:spPr>
          <a:xfrm flipV="1">
            <a:off x="18573728" y="1037425"/>
            <a:ext cx="1" cy="749302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3" name="t=31ms"/>
          <p:cNvSpPr txBox="1"/>
          <p:nvPr/>
        </p:nvSpPr>
        <p:spPr>
          <a:xfrm>
            <a:off x="17599499" y="350408"/>
            <a:ext cx="1948459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t=31ms</a:t>
            </a:r>
          </a:p>
        </p:txBody>
      </p:sp>
      <p:sp>
        <p:nvSpPr>
          <p:cNvPr id="224" name="…"/>
          <p:cNvSpPr txBox="1"/>
          <p:nvPr/>
        </p:nvSpPr>
        <p:spPr>
          <a:xfrm>
            <a:off x="14171603" y="350408"/>
            <a:ext cx="723901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…</a:t>
            </a:r>
          </a:p>
        </p:txBody>
      </p:sp>
      <p:sp>
        <p:nvSpPr>
          <p:cNvPr id="225" name="ITS=x"/>
          <p:cNvSpPr txBox="1"/>
          <p:nvPr/>
        </p:nvSpPr>
        <p:spPr>
          <a:xfrm>
            <a:off x="7842332" y="9016096"/>
            <a:ext cx="1698652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ITS=x</a:t>
            </a:r>
          </a:p>
        </p:txBody>
      </p:sp>
      <p:sp>
        <p:nvSpPr>
          <p:cNvPr id="226" name="Line"/>
          <p:cNvSpPr/>
          <p:nvPr/>
        </p:nvSpPr>
        <p:spPr>
          <a:xfrm>
            <a:off x="1916365" y="8823704"/>
            <a:ext cx="1350883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7" name="Line"/>
          <p:cNvSpPr/>
          <p:nvPr/>
        </p:nvSpPr>
        <p:spPr>
          <a:xfrm>
            <a:off x="18538733" y="3866269"/>
            <a:ext cx="439583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8" name="New Flow…"/>
          <p:cNvSpPr txBox="1"/>
          <p:nvPr/>
        </p:nvSpPr>
        <p:spPr>
          <a:xfrm>
            <a:off x="19542835" y="3135445"/>
            <a:ext cx="3184246" cy="146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0"/>
              </a:spcBef>
            </a:pPr>
            <a:r>
              <a:t>New Flow</a:t>
            </a:r>
          </a:p>
          <a:p>
            <a:pPr>
              <a:spcBef>
                <a:spcPts val="0"/>
              </a:spcBef>
            </a:pPr>
            <a:r>
              <a:t>ITS is still x</a:t>
            </a:r>
          </a:p>
        </p:txBody>
      </p:sp>
      <p:sp>
        <p:nvSpPr>
          <p:cNvPr id="229" name="x is a simply an arbirary timestamp"/>
          <p:cNvSpPr txBox="1"/>
          <p:nvPr/>
        </p:nvSpPr>
        <p:spPr>
          <a:xfrm>
            <a:off x="2057379" y="12061404"/>
            <a:ext cx="9588095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x is a simply an arbirary timestamp</a:t>
            </a:r>
          </a:p>
        </p:txBody>
      </p:sp>
      <p:sp>
        <p:nvSpPr>
          <p:cNvPr id="230" name="t=2"/>
          <p:cNvSpPr txBox="1"/>
          <p:nvPr/>
        </p:nvSpPr>
        <p:spPr>
          <a:xfrm>
            <a:off x="5884481" y="357247"/>
            <a:ext cx="932260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t=2</a:t>
            </a:r>
          </a:p>
        </p:txBody>
      </p:sp>
      <p:sp>
        <p:nvSpPr>
          <p:cNvPr id="231" name="MF 2ms ITS=x"/>
          <p:cNvSpPr/>
          <p:nvPr/>
        </p:nvSpPr>
        <p:spPr>
          <a:xfrm>
            <a:off x="4459658" y="3706611"/>
            <a:ext cx="1948459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MF 2ms ITS=x</a:t>
            </a:r>
          </a:p>
        </p:txBody>
      </p:sp>
      <p:sp>
        <p:nvSpPr>
          <p:cNvPr id="232" name="IN-002 internal…"/>
          <p:cNvSpPr txBox="1"/>
          <p:nvPr/>
        </p:nvSpPr>
        <p:spPr>
          <a:xfrm>
            <a:off x="19766899" y="10139944"/>
            <a:ext cx="4144976" cy="325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IN-002 internal</a:t>
            </a:r>
          </a:p>
          <a:p>
            <a:pPr/>
            <a:r>
              <a:t>IN-005 ingress</a:t>
            </a:r>
          </a:p>
          <a:p>
            <a:pPr/>
            <a:r>
              <a:t>IN-00x egress</a:t>
            </a:r>
          </a:p>
        </p:txBody>
      </p:sp>
      <p:sp>
        <p:nvSpPr>
          <p:cNvPr id="233" name="Line"/>
          <p:cNvSpPr/>
          <p:nvPr/>
        </p:nvSpPr>
        <p:spPr>
          <a:xfrm flipH="1" flipV="1">
            <a:off x="3528037" y="2495588"/>
            <a:ext cx="909917" cy="1743577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4" name="Line"/>
          <p:cNvSpPr/>
          <p:nvPr/>
        </p:nvSpPr>
        <p:spPr>
          <a:xfrm>
            <a:off x="6331791" y="4339797"/>
            <a:ext cx="1039271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5" name="MF 2ms ITS=x"/>
          <p:cNvSpPr/>
          <p:nvPr/>
        </p:nvSpPr>
        <p:spPr>
          <a:xfrm>
            <a:off x="7220120" y="3706611"/>
            <a:ext cx="3580010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MF 2ms ITS=x</a:t>
            </a:r>
          </a:p>
        </p:txBody>
      </p:sp>
      <p:sp>
        <p:nvSpPr>
          <p:cNvPr id="236" name="Line"/>
          <p:cNvSpPr/>
          <p:nvPr/>
        </p:nvSpPr>
        <p:spPr>
          <a:xfrm flipV="1">
            <a:off x="10681060" y="2720618"/>
            <a:ext cx="910476" cy="1619165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Line"/>
          <p:cNvSpPr/>
          <p:nvPr/>
        </p:nvSpPr>
        <p:spPr>
          <a:xfrm>
            <a:off x="3499193" y="2775047"/>
            <a:ext cx="1196408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39" name="Media Function…"/>
          <p:cNvSpPr/>
          <p:nvPr/>
        </p:nvSpPr>
        <p:spPr>
          <a:xfrm>
            <a:off x="4459658" y="2140047"/>
            <a:ext cx="6348963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Media Function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8ms processing time ITS=x</a:t>
            </a:r>
          </a:p>
        </p:txBody>
      </p:sp>
      <p:sp>
        <p:nvSpPr>
          <p:cNvPr id="240" name="MF 1ms ITS=x"/>
          <p:cNvSpPr/>
          <p:nvPr/>
        </p:nvSpPr>
        <p:spPr>
          <a:xfrm>
            <a:off x="11620624" y="2140047"/>
            <a:ext cx="1699015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MF 1ms ITS=x</a:t>
            </a:r>
          </a:p>
        </p:txBody>
      </p:sp>
      <p:sp>
        <p:nvSpPr>
          <p:cNvPr id="241" name="Video 1…"/>
          <p:cNvSpPr/>
          <p:nvPr/>
        </p:nvSpPr>
        <p:spPr>
          <a:xfrm>
            <a:off x="1948639" y="2140047"/>
            <a:ext cx="1699016" cy="12700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Video 1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ITS X</a:t>
            </a:r>
          </a:p>
        </p:txBody>
      </p:sp>
      <p:sp>
        <p:nvSpPr>
          <p:cNvPr id="242" name="Video 2…"/>
          <p:cNvSpPr/>
          <p:nvPr/>
        </p:nvSpPr>
        <p:spPr>
          <a:xfrm>
            <a:off x="1948639" y="3706611"/>
            <a:ext cx="1699016" cy="12700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Video 2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ITS X</a:t>
            </a:r>
          </a:p>
        </p:txBody>
      </p:sp>
      <p:sp>
        <p:nvSpPr>
          <p:cNvPr id="243" name="Line"/>
          <p:cNvSpPr/>
          <p:nvPr/>
        </p:nvSpPr>
        <p:spPr>
          <a:xfrm>
            <a:off x="-717841" y="1209867"/>
            <a:ext cx="2052225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44" name="t=0ms"/>
          <p:cNvSpPr txBox="1"/>
          <p:nvPr/>
        </p:nvSpPr>
        <p:spPr>
          <a:xfrm>
            <a:off x="3504335" y="350408"/>
            <a:ext cx="1643659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t=0ms</a:t>
            </a:r>
          </a:p>
        </p:txBody>
      </p:sp>
      <p:sp>
        <p:nvSpPr>
          <p:cNvPr id="245" name="t=8"/>
          <p:cNvSpPr txBox="1"/>
          <p:nvPr/>
        </p:nvSpPr>
        <p:spPr>
          <a:xfrm>
            <a:off x="10253330" y="350408"/>
            <a:ext cx="932261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t=8</a:t>
            </a:r>
          </a:p>
        </p:txBody>
      </p:sp>
      <p:sp>
        <p:nvSpPr>
          <p:cNvPr id="246" name="t=9"/>
          <p:cNvSpPr txBox="1"/>
          <p:nvPr/>
        </p:nvSpPr>
        <p:spPr>
          <a:xfrm>
            <a:off x="13060134" y="350408"/>
            <a:ext cx="932260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t=9</a:t>
            </a:r>
          </a:p>
        </p:txBody>
      </p:sp>
      <p:sp>
        <p:nvSpPr>
          <p:cNvPr id="247" name="t=20ms"/>
          <p:cNvSpPr txBox="1"/>
          <p:nvPr/>
        </p:nvSpPr>
        <p:spPr>
          <a:xfrm>
            <a:off x="15074710" y="350408"/>
            <a:ext cx="1948459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t=20ms</a:t>
            </a:r>
          </a:p>
        </p:txBody>
      </p:sp>
      <p:sp>
        <p:nvSpPr>
          <p:cNvPr id="248" name="…"/>
          <p:cNvSpPr txBox="1"/>
          <p:nvPr/>
        </p:nvSpPr>
        <p:spPr>
          <a:xfrm>
            <a:off x="13935612" y="2387945"/>
            <a:ext cx="723901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…</a:t>
            </a:r>
          </a:p>
        </p:txBody>
      </p:sp>
      <p:sp>
        <p:nvSpPr>
          <p:cNvPr id="249" name="Vision Mixer"/>
          <p:cNvSpPr/>
          <p:nvPr/>
        </p:nvSpPr>
        <p:spPr>
          <a:xfrm>
            <a:off x="15511068" y="1840591"/>
            <a:ext cx="3075361" cy="4546344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Vision Mixer</a:t>
            </a:r>
          </a:p>
        </p:txBody>
      </p:sp>
      <p:sp>
        <p:nvSpPr>
          <p:cNvPr id="250" name="t=31ms"/>
          <p:cNvSpPr txBox="1"/>
          <p:nvPr/>
        </p:nvSpPr>
        <p:spPr>
          <a:xfrm>
            <a:off x="17599499" y="350408"/>
            <a:ext cx="1948459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t=31ms</a:t>
            </a:r>
          </a:p>
        </p:txBody>
      </p:sp>
      <p:sp>
        <p:nvSpPr>
          <p:cNvPr id="251" name="…"/>
          <p:cNvSpPr txBox="1"/>
          <p:nvPr/>
        </p:nvSpPr>
        <p:spPr>
          <a:xfrm>
            <a:off x="14171603" y="350408"/>
            <a:ext cx="723901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…</a:t>
            </a:r>
          </a:p>
        </p:txBody>
      </p:sp>
      <p:sp>
        <p:nvSpPr>
          <p:cNvPr id="252" name="Line"/>
          <p:cNvSpPr/>
          <p:nvPr/>
        </p:nvSpPr>
        <p:spPr>
          <a:xfrm>
            <a:off x="3260396" y="4341611"/>
            <a:ext cx="12234823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3" name="t=2"/>
          <p:cNvSpPr txBox="1"/>
          <p:nvPr/>
        </p:nvSpPr>
        <p:spPr>
          <a:xfrm>
            <a:off x="5884481" y="357247"/>
            <a:ext cx="932260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t=2</a:t>
            </a:r>
          </a:p>
        </p:txBody>
      </p:sp>
      <p:sp>
        <p:nvSpPr>
          <p:cNvPr id="254" name="MF 2ms ITS=x"/>
          <p:cNvSpPr/>
          <p:nvPr/>
        </p:nvSpPr>
        <p:spPr>
          <a:xfrm>
            <a:off x="4459658" y="3706611"/>
            <a:ext cx="1948459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MF 2ms ITS=x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